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53" r:id="rId3"/>
    <p:sldId id="354" r:id="rId4"/>
    <p:sldId id="390" r:id="rId5"/>
    <p:sldId id="391" r:id="rId6"/>
    <p:sldId id="392" r:id="rId7"/>
    <p:sldId id="463" r:id="rId8"/>
    <p:sldId id="394" r:id="rId9"/>
    <p:sldId id="464" r:id="rId10"/>
    <p:sldId id="465" r:id="rId11"/>
    <p:sldId id="466" r:id="rId12"/>
    <p:sldId id="493" r:id="rId13"/>
    <p:sldId id="494" r:id="rId14"/>
    <p:sldId id="495" r:id="rId15"/>
    <p:sldId id="468" r:id="rId16"/>
    <p:sldId id="467" r:id="rId17"/>
    <p:sldId id="482" r:id="rId18"/>
    <p:sldId id="483" r:id="rId19"/>
    <p:sldId id="484" r:id="rId20"/>
    <p:sldId id="485" r:id="rId21"/>
    <p:sldId id="486" r:id="rId22"/>
    <p:sldId id="487" r:id="rId23"/>
    <p:sldId id="488" r:id="rId24"/>
    <p:sldId id="489" r:id="rId25"/>
    <p:sldId id="490" r:id="rId26"/>
    <p:sldId id="491" r:id="rId27"/>
    <p:sldId id="492" r:id="rId28"/>
    <p:sldId id="474" r:id="rId29"/>
    <p:sldId id="395" r:id="rId30"/>
    <p:sldId id="454" r:id="rId31"/>
    <p:sldId id="469" r:id="rId32"/>
    <p:sldId id="470" r:id="rId33"/>
    <p:sldId id="471" r:id="rId34"/>
    <p:sldId id="472" r:id="rId35"/>
    <p:sldId id="473" r:id="rId36"/>
    <p:sldId id="475" r:id="rId37"/>
    <p:sldId id="476" r:id="rId38"/>
    <p:sldId id="477" r:id="rId39"/>
    <p:sldId id="478" r:id="rId40"/>
    <p:sldId id="479" r:id="rId41"/>
    <p:sldId id="481" r:id="rId42"/>
    <p:sldId id="4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smtClean="0">
              <a:latin typeface="Candara" panose="020E0502030303020204" pitchFamily="34" charset="0"/>
            </a:rPr>
            <a:t>High amounts of risk and uncertainty</a:t>
          </a:r>
          <a:endParaRPr lang="en-US">
            <a:latin typeface="Candara" panose="020E0502030303020204" pitchFamily="34" charset="0"/>
          </a:endParaRP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smtClean="0">
              <a:latin typeface="Candara" panose="020E0502030303020204" pitchFamily="34" charset="0"/>
            </a:rPr>
            <a:t>Not a good model fro complex and objec-oriented projects</a:t>
          </a:r>
          <a:endParaRPr lang="en-US">
            <a:latin typeface="Candara" panose="020E0502030303020204" pitchFamily="34" charset="0"/>
          </a:endParaRP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smtClean="0">
              <a:latin typeface="Candara" panose="020E0502030303020204" pitchFamily="34" charset="0"/>
            </a:rPr>
            <a:t>Not suitable for the projects where requirements are at moderate to hgih risk of changing</a:t>
          </a:r>
          <a:endParaRPr lang="en-US">
            <a:latin typeface="Candara" panose="020E0502030303020204" pitchFamily="34" charset="0"/>
          </a:endParaRP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smtClean="0">
              <a:latin typeface="Candara" panose="020E0502030303020204" pitchFamily="34" charset="0"/>
            </a:rPr>
            <a:t>No working software is produced until late during the lifecycle</a:t>
          </a:r>
          <a:endParaRPr lang="en-US">
            <a:latin typeface="Candara" panose="020E0502030303020204" pitchFamily="34" charset="0"/>
          </a:endParaRP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smtClean="0">
              <a:latin typeface="Candara" panose="020E0502030303020204" pitchFamily="34" charset="0"/>
            </a:rPr>
            <a:t>Once an application is in the testing stage, it is very difficult to go back and change something</a:t>
          </a:r>
          <a:endParaRPr lang="en-US">
            <a:latin typeface="Candara" panose="020E0502030303020204" pitchFamily="34" charset="0"/>
          </a:endParaRP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High amounts of risk and uncertainty</a:t>
          </a:r>
          <a:endParaRPr lang="en-US" sz="2000" kern="1200">
            <a:latin typeface="Candara" panose="020E0502030303020204" pitchFamily="34" charset="0"/>
          </a:endParaRP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a good model fro complex and objec-oriented projects</a:t>
          </a:r>
          <a:endParaRPr lang="en-US" sz="2000" kern="1200">
            <a:latin typeface="Candara" panose="020E0502030303020204" pitchFamily="34" charset="0"/>
          </a:endParaRP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suitable for the projects where requirements are at moderate to hgih risk of changing</a:t>
          </a:r>
          <a:endParaRPr lang="en-US" sz="2000" kern="1200">
            <a:latin typeface="Candara" panose="020E0502030303020204" pitchFamily="34" charset="0"/>
          </a:endParaRP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 working software is produced until late during the lifecycle</a:t>
          </a:r>
          <a:endParaRPr lang="en-US" sz="2000" kern="1200">
            <a:latin typeface="Candara" panose="020E0502030303020204" pitchFamily="34" charset="0"/>
          </a:endParaRP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Once an application is in the testing stage, it is very difficult to go back and change something</a:t>
          </a:r>
          <a:endParaRPr lang="en-US" sz="2000" kern="1200">
            <a:latin typeface="Candara" panose="020E0502030303020204" pitchFamily="34" charset="0"/>
          </a:endParaRP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29</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31</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32</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A707AD-71EE-4F71-BFB0-5CFFA7745367}" type="datetime1">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6F9948-F8FC-4163-B3EE-CE0CD0EF91F9}" type="datetime1">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3B62-4C74-4EE9-93F0-BE51AE88912F}" type="datetime1">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3A470F-AE83-4D43-9CAA-74593F94EAD0}" type="datetime1">
              <a:rPr lang="en-US" smtClean="0"/>
              <a:t>3/15/2022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E11C0-1713-41FC-9E65-ABB713C18815}" type="datetime1">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5C483D-0DA7-48F4-B572-48ADE24F3969}" type="datetime1">
              <a:rPr lang="en-US" smtClean="0"/>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3/15/2022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3/15/2022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3/15/2022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Agile</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is DevOps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DevOps?</a:t>
            </a:r>
            <a:endParaRPr lang="en-US" dirty="0"/>
          </a:p>
        </p:txBody>
      </p:sp>
      <p:sp>
        <p:nvSpPr>
          <p:cNvPr id="3" name="Content Placeholder 2"/>
          <p:cNvSpPr>
            <a:spLocks noGrp="1"/>
          </p:cNvSpPr>
          <p:nvPr>
            <p:ph idx="1"/>
          </p:nvPr>
        </p:nvSpPr>
        <p:spPr/>
        <p:txBody>
          <a:bodyPr>
            <a:normAutofit/>
          </a:bodyPr>
          <a:lstStyle/>
          <a:p>
            <a:r>
              <a:rPr lang="en-US" dirty="0"/>
              <a:t>DevOps </a:t>
            </a:r>
            <a:r>
              <a:rPr lang="en-US" dirty="0" smtClean="0"/>
              <a:t>enables </a:t>
            </a:r>
            <a:r>
              <a:rPr lang="en-US" dirty="0"/>
              <a:t>us to simultaneously </a:t>
            </a:r>
            <a:r>
              <a:rPr lang="en-US" dirty="0" smtClean="0"/>
              <a:t>improve:</a:t>
            </a:r>
          </a:p>
          <a:p>
            <a:pPr lvl="1"/>
            <a:r>
              <a:rPr lang="en-US" dirty="0" smtClean="0"/>
              <a:t>Organizational performance</a:t>
            </a:r>
          </a:p>
          <a:p>
            <a:pPr lvl="1"/>
            <a:r>
              <a:rPr lang="en-US" dirty="0" smtClean="0"/>
              <a:t>Achieve </a:t>
            </a:r>
            <a:r>
              <a:rPr lang="en-US" dirty="0"/>
              <a:t>the goals of all the various functional technology roles (e.g., Development, QA, IT Operations, </a:t>
            </a:r>
            <a:r>
              <a:rPr lang="en-US" dirty="0" err="1" smtClean="0"/>
              <a:t>Infosec</a:t>
            </a:r>
            <a:r>
              <a:rPr lang="en-US" dirty="0" smtClean="0"/>
              <a:t>)</a:t>
            </a:r>
          </a:p>
          <a:p>
            <a:pPr lvl="1"/>
            <a:r>
              <a:rPr lang="en-US" dirty="0" smtClean="0"/>
              <a:t>Improve </a:t>
            </a:r>
            <a:r>
              <a:rPr lang="en-US" dirty="0"/>
              <a:t>the human </a:t>
            </a:r>
            <a:r>
              <a:rPr lang="en-US" dirty="0" smtClean="0"/>
              <a:t>condition</a:t>
            </a:r>
          </a:p>
          <a:p>
            <a:r>
              <a:rPr lang="en-US" dirty="0"/>
              <a:t>DevOps shows us that when we have the right architecture, the right technical practices, and the right cultural </a:t>
            </a:r>
            <a:r>
              <a:rPr lang="en-US" dirty="0" smtClean="0"/>
              <a:t>norms:</a:t>
            </a:r>
          </a:p>
          <a:p>
            <a:pPr lvl="1"/>
            <a:r>
              <a:rPr lang="en-US" dirty="0" smtClean="0"/>
              <a:t>Small </a:t>
            </a:r>
            <a:r>
              <a:rPr lang="en-US" dirty="0"/>
              <a:t>teams of developers are able to quickly, safely, and independently develop, integrate, test, and deploy changes into production.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a:t>
            </a:r>
            <a:endParaRPr lang="en-US" dirty="0"/>
          </a:p>
        </p:txBody>
      </p:sp>
      <p:sp>
        <p:nvSpPr>
          <p:cNvPr id="3" name="Content Placeholder 2"/>
          <p:cNvSpPr>
            <a:spLocks noGrp="1"/>
          </p:cNvSpPr>
          <p:nvPr>
            <p:ph idx="1"/>
          </p:nvPr>
        </p:nvSpPr>
        <p:spPr/>
        <p:txBody>
          <a:bodyPr>
            <a:normAutofit/>
          </a:bodyPr>
          <a:lstStyle/>
          <a:p>
            <a:r>
              <a:rPr lang="en-US" dirty="0" smtClean="0"/>
              <a:t>High-performing </a:t>
            </a:r>
            <a:r>
              <a:rPr lang="en-US" dirty="0"/>
              <a:t>organizations using DevOps practices were outperforming their non–high performing peers in the following areas:</a:t>
            </a:r>
          </a:p>
          <a:p>
            <a:pPr lvl="1"/>
            <a:r>
              <a:rPr lang="en-US" dirty="0" smtClean="0"/>
              <a:t>Throughput </a:t>
            </a:r>
            <a:r>
              <a:rPr lang="en-US" dirty="0"/>
              <a:t>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t>
            </a:r>
            <a:r>
              <a:rPr lang="en-US" dirty="0" err="1" smtClean="0"/>
              <a:t>Benifits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15</a:t>
            </a:fld>
            <a:endParaRPr lang="en-US"/>
          </a:p>
        </p:txBody>
      </p:sp>
    </p:spTree>
    <p:extLst>
      <p:ext uri="{BB962C8B-B14F-4D97-AF65-F5344CB8AC3E}">
        <p14:creationId xmlns:p14="http://schemas.microsoft.com/office/powerpoint/2010/main" val="58556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a:t>
            </a:r>
            <a:r>
              <a:rPr lang="en-US" dirty="0" smtClean="0"/>
              <a:t>components</a:t>
            </a:r>
          </a:p>
          <a:p>
            <a:pPr lvl="1"/>
            <a:r>
              <a:rPr lang="en-US" dirty="0" smtClean="0"/>
              <a:t>Development</a:t>
            </a:r>
          </a:p>
          <a:p>
            <a:pPr lvl="1"/>
            <a:r>
              <a:rPr lang="en-US" dirty="0" smtClean="0"/>
              <a:t>Quality assurance</a:t>
            </a:r>
          </a:p>
          <a:p>
            <a:pPr lvl="1"/>
            <a:r>
              <a:rPr lang="en-US" dirty="0" smtClean="0"/>
              <a:t>Operations</a:t>
            </a:r>
            <a:r>
              <a:rPr lang="en-US" dirty="0"/>
              <a:t>. </a:t>
            </a:r>
            <a:endParaRPr lang="en-US" dirty="0" smtClean="0"/>
          </a:p>
          <a:p>
            <a:r>
              <a:rPr lang="en-US" dirty="0" smtClean="0"/>
              <a:t>It </a:t>
            </a:r>
            <a:r>
              <a:rPr lang="en-US" dirty="0"/>
              <a:t>is a natural extension of Agile methodology that facilitates end-to-end responsibility, cross-functional components, and collaboration.</a:t>
            </a:r>
          </a:p>
          <a:p>
            <a:r>
              <a:rPr lang="en-US" dirty="0" smtClean="0"/>
              <a:t>DevOps </a:t>
            </a:r>
            <a:r>
              <a:rPr lang="en-US" dirty="0"/>
              <a:t>is a set of practices that help teams build, test, and deploy new software more efficiently and accelerate the bug elimination process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smtClean="0"/>
              <a:t>It </a:t>
            </a:r>
            <a:r>
              <a:rPr lang="en-US" dirty="0"/>
              <a:t>is the first step in making your organization DevOps-rich.</a:t>
            </a:r>
          </a:p>
          <a:p>
            <a:pPr lvl="1"/>
            <a:r>
              <a:rPr lang="en-US" dirty="0"/>
              <a:t>By creating a more efficient workflow, DevOps helps in keeping everything monitored and reported</a:t>
            </a:r>
            <a:r>
              <a:rPr lang="en-US" dirty="0" smtClean="0"/>
              <a:t>.</a:t>
            </a:r>
          </a:p>
          <a:p>
            <a:r>
              <a:rPr lang="en-US" dirty="0" smtClean="0"/>
              <a:t>Tools:</a:t>
            </a:r>
          </a:p>
          <a:p>
            <a:pPr lvl="1"/>
            <a:r>
              <a:rPr lang="en-US" dirty="0" smtClean="0"/>
              <a:t>DevOps </a:t>
            </a:r>
            <a:r>
              <a:rPr lang="en-US" dirty="0"/>
              <a:t>culture is all about automation and increased </a:t>
            </a:r>
            <a:r>
              <a:rPr lang="en-US" dirty="0" smtClean="0"/>
              <a:t>collaboration</a:t>
            </a:r>
            <a:endParaRPr lang="en-US" dirty="0"/>
          </a:p>
          <a:p>
            <a:r>
              <a:rPr lang="en-US" dirty="0"/>
              <a:t>Culture:</a:t>
            </a:r>
          </a:p>
          <a:p>
            <a:pPr lvl="1"/>
            <a:r>
              <a:rPr lang="en-US" dirty="0" smtClean="0"/>
              <a:t>DevOps </a:t>
            </a:r>
            <a:r>
              <a:rPr lang="en-US" dirty="0"/>
              <a:t>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a:t>Why </a:t>
            </a:r>
            <a:r>
              <a:rPr lang="en-US" dirty="0" smtClean="0"/>
              <a:t>DevOps?</a:t>
            </a:r>
          </a:p>
          <a:p>
            <a:pPr>
              <a:lnSpc>
                <a:spcPct val="150000"/>
              </a:lnSpc>
            </a:pPr>
            <a:r>
              <a:rPr lang="en-US" dirty="0" smtClean="0"/>
              <a:t>What is DevOps?</a:t>
            </a:r>
          </a:p>
          <a:p>
            <a:pPr>
              <a:lnSpc>
                <a:spcPct val="150000"/>
              </a:lnSpc>
            </a:pPr>
            <a:r>
              <a:rPr lang="en-US" dirty="0"/>
              <a:t>DevOps Stages and </a:t>
            </a:r>
            <a:r>
              <a:rPr lang="en-US" dirty="0" smtClean="0"/>
              <a:t>Tools</a:t>
            </a:r>
          </a:p>
          <a:p>
            <a:pPr>
              <a:lnSpc>
                <a:spcPct val="150000"/>
              </a:lnSpc>
            </a:pPr>
            <a:r>
              <a:rPr lang="en-US" dirty="0" smtClean="0"/>
              <a:t>DevOps Use Case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7172" name="Picture 4" descr="devops-cal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182" y="2417276"/>
            <a:ext cx="857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1028" y="1412178"/>
            <a:ext cx="10296807" cy="830997"/>
          </a:xfrm>
          <a:prstGeom prst="rect">
            <a:avLst/>
          </a:prstGeom>
        </p:spPr>
        <p:txBody>
          <a:bodyPr wrap="square">
            <a:spAutoFit/>
          </a:bodyPr>
          <a:lstStyle/>
          <a:p>
            <a:pPr fontAlgn="base"/>
            <a:r>
              <a:rPr lang="en-US" sz="2400" dirty="0">
                <a:latin typeface="Candara" panose="020E0502030303020204" pitchFamily="34" charset="0"/>
              </a:rPr>
              <a:t>CALMS </a:t>
            </a:r>
            <a:r>
              <a:rPr lang="en-US" sz="2400" dirty="0" smtClean="0">
                <a:latin typeface="Candara" panose="020E0502030303020204" pitchFamily="34" charset="0"/>
              </a:rPr>
              <a:t>Framework</a:t>
            </a:r>
          </a:p>
          <a:p>
            <a:pPr fontAlgn="base"/>
            <a:r>
              <a:rPr lang="en-US" sz="2400" dirty="0" smtClean="0">
                <a:latin typeface="Candara" panose="020E0502030303020204" pitchFamily="34" charset="0"/>
              </a:rPr>
              <a:t>Assess </a:t>
            </a:r>
            <a:r>
              <a:rPr lang="en-US" sz="2400" dirty="0">
                <a:latin typeface="Candara" panose="020E0502030303020204" pitchFamily="34" charset="0"/>
              </a:rPr>
              <a:t>your ability and measure progress on your DevOps journey</a:t>
            </a:r>
            <a:endParaRPr lang="en-US" sz="2400" b="0" i="0" dirty="0">
              <a:effectLst/>
              <a:latin typeface="Candara" panose="020E0502030303020204" pitchFamily="34" charset="0"/>
            </a:endParaRPr>
          </a:p>
        </p:txBody>
      </p:sp>
    </p:spTree>
    <p:extLst>
      <p:ext uri="{BB962C8B-B14F-4D97-AF65-F5344CB8AC3E}">
        <p14:creationId xmlns:p14="http://schemas.microsoft.com/office/powerpoint/2010/main" val="1033653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The Three Way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a:bodyPr>
          <a:lstStyle/>
          <a:p>
            <a:r>
              <a:rPr lang="en-US" dirty="0"/>
              <a:t>Technical Value </a:t>
            </a:r>
            <a:r>
              <a:rPr lang="en-US" dirty="0" smtClean="0"/>
              <a:t>Stream: Optimizing </a:t>
            </a:r>
            <a:r>
              <a:rPr lang="en-US" dirty="0"/>
              <a:t>the process of delivering changes to the software. </a:t>
            </a:r>
            <a:endParaRPr lang="en-US" dirty="0" smtClean="0"/>
          </a:p>
          <a:p>
            <a:r>
              <a:rPr lang="en-US" dirty="0" smtClean="0"/>
              <a:t>It </a:t>
            </a:r>
            <a:r>
              <a:rPr lang="en-US" dirty="0"/>
              <a:t>starts from the point where demand for a change or new feature is identified, through development, into operations where the value associated with the change is delivered to the customer. </a:t>
            </a:r>
            <a:endParaRPr lang="en-US" dirty="0" smtClean="0"/>
          </a:p>
          <a:p>
            <a:r>
              <a:rPr lang="en-US" dirty="0" smtClean="0"/>
              <a:t>It </a:t>
            </a:r>
            <a:r>
              <a:rPr lang="en-US" dirty="0"/>
              <a:t>takes a complex systems view and </a:t>
            </a:r>
            <a:r>
              <a:rPr lang="en-US" dirty="0" smtClean="0"/>
              <a:t>emphasizes </a:t>
            </a:r>
            <a:r>
              <a:rPr lang="en-US" dirty="0"/>
              <a:t>the </a:t>
            </a:r>
            <a:r>
              <a:rPr lang="en-US" dirty="0" smtClean="0"/>
              <a:t>optimization </a:t>
            </a:r>
            <a:r>
              <a:rPr lang="en-US" dirty="0"/>
              <a:t>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smtClean="0"/>
              <a:t>Making </a:t>
            </a:r>
            <a:r>
              <a:rPr lang="en-US" dirty="0"/>
              <a:t>work visible</a:t>
            </a:r>
          </a:p>
          <a:p>
            <a:pPr lvl="2"/>
            <a:r>
              <a:rPr lang="en-US" dirty="0"/>
              <a:t>Using visual work boards </a:t>
            </a:r>
            <a:r>
              <a:rPr lang="en-US" dirty="0" smtClean="0"/>
              <a:t>to make tasks visible.</a:t>
            </a:r>
          </a:p>
          <a:p>
            <a:pPr lvl="2"/>
            <a:r>
              <a:rPr lang="en-US" dirty="0" smtClean="0"/>
              <a:t>Every </a:t>
            </a:r>
            <a:r>
              <a:rPr lang="en-US" dirty="0"/>
              <a:t>person in a team can see which tasks are current, are being processed and where there are problems, and can then act based on this information.</a:t>
            </a:r>
          </a:p>
          <a:p>
            <a:pPr lvl="1"/>
            <a:r>
              <a:rPr lang="en-US" dirty="0"/>
              <a:t>Reduce the number of bundled tasks</a:t>
            </a:r>
          </a:p>
          <a:p>
            <a:pPr lvl="2"/>
            <a:r>
              <a:rPr lang="en-US" dirty="0"/>
              <a:t>The size of bundles of tasks should be reduced. By having a smaller number of tasks in a group, the risk of errors can be reduced. </a:t>
            </a:r>
          </a:p>
          <a:p>
            <a:pPr lvl="1"/>
            <a:r>
              <a:rPr lang="en-US" dirty="0"/>
              <a:t>Reduce dependencies and handovers</a:t>
            </a:r>
          </a:p>
          <a:p>
            <a:pPr lvl="2"/>
            <a:r>
              <a:rPr lang="en-US" dirty="0"/>
              <a:t>By redesigning the team organization and automating certain work </a:t>
            </a:r>
            <a:r>
              <a:rPr lang="en-US" dirty="0" smtClean="0"/>
              <a:t>processes, </a:t>
            </a:r>
            <a:r>
              <a:rPr lang="en-US" dirty="0"/>
              <a:t>misunderstandings or loss of information during handovers can be prevented.</a:t>
            </a:r>
          </a:p>
          <a:p>
            <a:pPr lvl="1"/>
            <a:r>
              <a:rPr lang="en-US" dirty="0"/>
              <a:t>Eliminate the superfluous</a:t>
            </a:r>
          </a:p>
          <a:p>
            <a:pPr lvl="2"/>
            <a:r>
              <a:rPr lang="en-US" dirty="0"/>
              <a:t>All tools, processes or intermediate steps that have no value for the end user are eliminated. </a:t>
            </a:r>
          </a:p>
          <a:p>
            <a:pPr lvl="1"/>
            <a:r>
              <a:rPr lang="en-US" dirty="0"/>
              <a:t>Limit the number of orders</a:t>
            </a:r>
          </a:p>
          <a:p>
            <a:pPr lvl="2"/>
            <a:r>
              <a:rPr lang="en-US" dirty="0"/>
              <a:t>In order to be able to process orders completely, correctly and within the fixed deadlines, only a certain number of orders are assigned. These are tracked using a visual work board, which helps the team to focus on current work and pending tasks.</a:t>
            </a:r>
          </a:p>
          <a:p>
            <a:r>
              <a:rPr lang="en-US" dirty="0" smtClean="0"/>
              <a:t>The goal is to achieve </a:t>
            </a:r>
            <a:r>
              <a:rPr lang="en-US" dirty="0"/>
              <a:t>better collaboration </a:t>
            </a:r>
            <a:r>
              <a:rPr lang="en-US" dirty="0" smtClean="0"/>
              <a:t>and </a:t>
            </a:r>
            <a:r>
              <a:rPr lang="en-US" dirty="0"/>
              <a:t>to improve the value </a:t>
            </a:r>
            <a:r>
              <a:rPr lang="en-US" dirty="0" smtClean="0"/>
              <a:t>stream</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838522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Second Way</a:t>
            </a:r>
            <a:r>
              <a:rPr lang="en-US" dirty="0"/>
              <a:t>: The Feedback </a:t>
            </a:r>
            <a:r>
              <a:rPr lang="en-US" dirty="0" smtClean="0"/>
              <a:t>Principle</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feedback loops from operations back to development. </a:t>
            </a:r>
            <a:endParaRPr lang="en-US" dirty="0" smtClean="0"/>
          </a:p>
          <a:p>
            <a:r>
              <a:rPr lang="en-US" dirty="0" smtClean="0"/>
              <a:t>It's </a:t>
            </a:r>
            <a:r>
              <a:rPr lang="en-US" dirty="0"/>
              <a:t>about amplifying this feedback so the software and the process to change the software is continuously improved. </a:t>
            </a:r>
            <a:endParaRPr lang="en-US" dirty="0" smtClean="0"/>
          </a:p>
          <a:p>
            <a:r>
              <a:rPr lang="en-US" dirty="0"/>
              <a:t>The goal is to understand feedback, respond to it and implement improvements based on it. By doing so, shorter (and therefore valuable) feedback loops are used to make necessary changes on a continuous basis.</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The Feedback Principle</a:t>
            </a:r>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a:t>Recognize problems as soon as they appear</a:t>
            </a:r>
          </a:p>
          <a:p>
            <a:pPr lvl="2"/>
            <a:r>
              <a:rPr lang="en-US" dirty="0"/>
              <a:t>Through feedback loops, individual components, connections and process steps can be measured quickly and their functionality can be checked. </a:t>
            </a:r>
            <a:endParaRPr lang="en-US" dirty="0" smtClean="0"/>
          </a:p>
          <a:p>
            <a:pPr lvl="2"/>
            <a:r>
              <a:rPr lang="en-US" dirty="0" smtClean="0"/>
              <a:t>Defects </a:t>
            </a:r>
            <a:r>
              <a:rPr lang="en-US" dirty="0"/>
              <a:t>can be detected quickly and deviations can be resolved immediately. </a:t>
            </a:r>
            <a:endParaRPr lang="en-US" dirty="0" smtClean="0"/>
          </a:p>
          <a:p>
            <a:pPr lvl="1"/>
            <a:r>
              <a:rPr lang="en-US" dirty="0"/>
              <a:t>Solve problems immediately (and together)</a:t>
            </a:r>
          </a:p>
          <a:p>
            <a:pPr lvl="2"/>
            <a:r>
              <a:rPr lang="en-US" dirty="0"/>
              <a:t>As soon as a problem emerges, the ongoing process is stopped and all team members involved help to solve the problem immediately</a:t>
            </a:r>
            <a:r>
              <a:rPr lang="en-US" dirty="0" smtClean="0"/>
              <a:t>.</a:t>
            </a:r>
            <a:endParaRPr lang="en-US" dirty="0"/>
          </a:p>
          <a:p>
            <a:pPr lvl="1"/>
            <a:r>
              <a:rPr lang="en-US" dirty="0"/>
              <a:t>Ensure quality from the ground up</a:t>
            </a:r>
          </a:p>
          <a:p>
            <a:pPr lvl="2"/>
            <a:r>
              <a:rPr lang="en-US" dirty="0"/>
              <a:t>As part of their daily work, employees should ensure that the quality of "their" work steps is sound. This means not only that the employee's commitment to the process is significantly more responsible, but the process remains lean, avoiding a complex system, which in turn reduces the likelihood of errors.</a:t>
            </a:r>
          </a:p>
          <a:p>
            <a:pPr lvl="1"/>
            <a:r>
              <a:rPr lang="en-US" dirty="0"/>
              <a:t>Thinking yourself into other people's roles</a:t>
            </a:r>
          </a:p>
          <a:p>
            <a:pPr lvl="2"/>
            <a:r>
              <a:rPr lang="en-US" dirty="0"/>
              <a:t>By imagining yourself in various roles, you are not only ensuring quality but also increasing your sense of responsibility towards your team mates. The focus here should be on the users and those involved in the processes of the subsequent steps, in order to create empathy with the people who will use the product.</a:t>
            </a:r>
          </a:p>
          <a:p>
            <a:r>
              <a:rPr lang="en-US" dirty="0" smtClean="0"/>
              <a:t>It relies </a:t>
            </a:r>
            <a:r>
              <a:rPr lang="en-US" dirty="0"/>
              <a:t>totally on a healthy feedback culture, which is essential to achieve quality, reliability and certainty. Errors and defects must be identified and considered honestly in a first step before they can be resolved.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656973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Third Way</a:t>
            </a:r>
            <a:r>
              <a:rPr lang="en-US" dirty="0"/>
              <a:t>: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smtClean="0"/>
              <a:t>Creating </a:t>
            </a:r>
            <a:r>
              <a:rPr lang="en-US" dirty="0"/>
              <a:t>a culture of experimentation and learning and ensuring that the processes for changing the software </a:t>
            </a:r>
            <a:r>
              <a:rPr lang="en-US" dirty="0" smtClean="0"/>
              <a:t>minimize </a:t>
            </a:r>
            <a:r>
              <a:rPr lang="en-US" dirty="0"/>
              <a:t>the cost of failure so that failure is accepted as an integral feature of experimentation</a:t>
            </a:r>
            <a:r>
              <a:rPr lang="en-US" dirty="0" smtClean="0"/>
              <a:t>.</a:t>
            </a:r>
          </a:p>
          <a:p>
            <a:r>
              <a:rPr lang="en-US" dirty="0" smtClean="0"/>
              <a:t>This </a:t>
            </a:r>
            <a:r>
              <a:rPr lang="en-US" dirty="0"/>
              <a:t>means that the entire team can benefit from their successes and failures and implement improvements based on "real" results.</a:t>
            </a:r>
          </a:p>
          <a:p>
            <a:r>
              <a:rPr lang="en-US" dirty="0" smtClean="0"/>
              <a:t>Ensures </a:t>
            </a:r>
            <a:r>
              <a:rPr lang="en-US" dirty="0"/>
              <a:t>that an organization and its teams remain constantly able to adapt and act efficiently and independently of the environment.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fontScale="77500" lnSpcReduction="20000"/>
          </a:bodyPr>
          <a:lstStyle/>
          <a:p>
            <a:r>
              <a:rPr lang="en-US" dirty="0"/>
              <a:t>The flow can be increased using the following measures</a:t>
            </a:r>
          </a:p>
          <a:p>
            <a:pPr lvl="1"/>
            <a:r>
              <a:rPr lang="en-US" dirty="0"/>
              <a:t>Schedule specific times for improvements</a:t>
            </a:r>
          </a:p>
          <a:p>
            <a:pPr lvl="2"/>
            <a:r>
              <a:rPr lang="en-US" dirty="0"/>
              <a:t>Teams should schedule specific times during which existing processes - regardless of their size and scope - are constantly improved. These are primarily the processes that form part of the team's daily work and which therefore need to be effective and efficient.</a:t>
            </a:r>
          </a:p>
          <a:p>
            <a:pPr lvl="1"/>
            <a:r>
              <a:rPr lang="en-US" dirty="0"/>
              <a:t>Experimentation helps with improvement</a:t>
            </a:r>
          </a:p>
          <a:p>
            <a:pPr lvl="2"/>
            <a:r>
              <a:rPr lang="en-US" dirty="0"/>
              <a:t>In addition to the specific scheduling of improvements, there needs to be experimentation with creating different scenarios during development, in order to uncover sources of errors, close gaps and find the optimum solution. Without this experimentation, alternatives that may work better than the current approach will never be found, resulting in both time savings and learning.</a:t>
            </a:r>
          </a:p>
          <a:p>
            <a:pPr lvl="1"/>
            <a:r>
              <a:rPr lang="en-US" dirty="0"/>
              <a:t>Share individual expertise</a:t>
            </a:r>
          </a:p>
          <a:p>
            <a:pPr lvl="2"/>
            <a:r>
              <a:rPr lang="en-US" dirty="0"/>
              <a:t>In order to develop comprehensive understanding and uniform expertise, it is important that the knowledge held by individual employees is shared with the team members. This results in everyone benefiting from the team's collective knowledge, which contributes to improved collaboration within the framework of the flow principle.</a:t>
            </a:r>
          </a:p>
          <a:p>
            <a:pPr lvl="1"/>
            <a:r>
              <a:rPr lang="en-US" dirty="0"/>
              <a:t>Motivate employees to work independently</a:t>
            </a:r>
          </a:p>
          <a:p>
            <a:pPr lvl="2"/>
            <a:r>
              <a:rPr lang="en-US" dirty="0" smtClean="0"/>
              <a:t>No </a:t>
            </a:r>
            <a:r>
              <a:rPr lang="en-US" dirty="0"/>
              <a:t>more managers handing out instructions. Instead, managers become coaches who act as sounding boards and encourage employees to think for themselves. This means encouraging team members to take the initiative in identifying and resolving problems independently in their daily work</a:t>
            </a:r>
            <a:r>
              <a:rPr lang="en-US" dirty="0" smtClean="0"/>
              <a:t>.</a:t>
            </a:r>
          </a:p>
          <a:p>
            <a:r>
              <a:rPr lang="en-US" dirty="0" smtClean="0"/>
              <a:t>This </a:t>
            </a:r>
            <a:r>
              <a:rPr lang="en-US" dirty="0"/>
              <a:t>approach can also help other organizations in their efforts to make improvements. Employees are the most important component here, because without </a:t>
            </a:r>
            <a:r>
              <a:rPr lang="en-US" dirty="0" smtClean="0"/>
              <a:t>motivated </a:t>
            </a:r>
            <a:r>
              <a:rPr lang="en-US" dirty="0"/>
              <a:t>employees, the entire model is of little use.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1600409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Stages and Tools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28</a:t>
            </a:fld>
            <a:endParaRPr lang="en-US"/>
          </a:p>
        </p:txBody>
      </p:sp>
    </p:spTree>
    <p:extLst>
      <p:ext uri="{BB962C8B-B14F-4D97-AF65-F5344CB8AC3E}">
        <p14:creationId xmlns:p14="http://schemas.microsoft.com/office/powerpoint/2010/main" val="101818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DevOps Stages</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29</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30</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31</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smtClean="0"/>
              <a:t>The management of changes to documents, computer programs, large websites and other collection of information</a:t>
            </a:r>
            <a:endParaRPr lang="en-US" dirty="0"/>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32</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smtClean="0"/>
              <a:t>Git</a:t>
            </a:r>
            <a:r>
              <a:rPr lang="en-US" sz="2000" dirty="0" smtClean="0"/>
              <a:t> is a Distributed Version Control tool that supports distributed non-linear workflows by providing data assurance for developing quality software</a:t>
            </a:r>
            <a:endParaRPr lang="en-US" sz="2000" dirty="0"/>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59136"/>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2" y="1769953"/>
            <a:ext cx="5794219"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is the practice of handling changes systematically so that a system maintains its integrity over time</a:t>
            </a:r>
            <a:endParaRPr lang="en-US" sz="2000" dirty="0">
              <a:solidFill>
                <a:schemeClr val="tx1"/>
              </a:solidFill>
              <a:latin typeface="Candara" panose="020E0502030303020204" pitchFamily="34" charset="0"/>
            </a:endParaRPr>
          </a:p>
        </p:txBody>
      </p:sp>
      <p:sp>
        <p:nvSpPr>
          <p:cNvPr id="13" name="Pentagon 12"/>
          <p:cNvSpPr/>
          <p:nvPr/>
        </p:nvSpPr>
        <p:spPr>
          <a:xfrm flipH="1">
            <a:off x="506991" y="3374780"/>
            <a:ext cx="5794219"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(CM) ensures that the current design and build state of the system is known, good and trusted</a:t>
            </a:r>
            <a:endParaRPr lang="en-US" sz="2000" dirty="0">
              <a:solidFill>
                <a:schemeClr val="tx1"/>
              </a:solidFill>
              <a:latin typeface="Candara" panose="020E0502030303020204" pitchFamily="34" charset="0"/>
            </a:endParaRPr>
          </a:p>
        </p:txBody>
      </p:sp>
      <p:sp>
        <p:nvSpPr>
          <p:cNvPr id="14" name="Pentagon 13"/>
          <p:cNvSpPr/>
          <p:nvPr/>
        </p:nvSpPr>
        <p:spPr>
          <a:xfrm flipH="1">
            <a:off x="506990" y="4979607"/>
            <a:ext cx="5794219"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It does not rely on the tacit knowledge of the development team </a:t>
            </a:r>
            <a:endParaRPr lang="en-US" sz="2000" dirty="0">
              <a:solidFill>
                <a:schemeClr val="tx1"/>
              </a:solidFill>
              <a:latin typeface="Candara" panose="020E0502030303020204" pitchFamily="34" charset="0"/>
            </a:endParaRP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smtClean="0">
                <a:latin typeface="Candara" panose="020E0502030303020204" pitchFamily="34" charset="0"/>
              </a:rPr>
              <a:t>Code for Infrastructure</a:t>
            </a:r>
            <a:endParaRPr lang="en-US" dirty="0">
              <a:latin typeface="Candara" panose="020E0502030303020204" pitchFamily="34" charset="0"/>
            </a:endParaRP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ndara" panose="020E0502030303020204" pitchFamily="34" charset="0"/>
              </a:rPr>
              <a:t>Provisioning of Dev, Test, and Prod environment </a:t>
            </a:r>
            <a:endParaRPr lang="en-US" dirty="0">
              <a:solidFill>
                <a:schemeClr val="tx1"/>
              </a:solidFill>
              <a:latin typeface="Candara" panose="020E0502030303020204" pitchFamily="34" charset="0"/>
            </a:endParaRP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smtClean="0">
                <a:latin typeface="Candara" panose="020E0502030303020204" pitchFamily="34" charset="0"/>
              </a:rPr>
              <a:t>DEV</a:t>
            </a:r>
            <a:endParaRPr lang="en-US" dirty="0">
              <a:latin typeface="Candara" panose="020E0502030303020204" pitchFamily="34" charset="0"/>
            </a:endParaRP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smtClean="0">
                <a:latin typeface="Candara" panose="020E0502030303020204" pitchFamily="34" charset="0"/>
              </a:rPr>
              <a:t>TEST</a:t>
            </a:r>
            <a:endParaRPr lang="en-US" dirty="0">
              <a:latin typeface="Candara" panose="020E0502030303020204" pitchFamily="34" charset="0"/>
            </a:endParaRP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smtClean="0">
                <a:latin typeface="Candara" panose="020E0502030303020204" pitchFamily="34" charset="0"/>
              </a:rPr>
              <a:t>PROD</a:t>
            </a:r>
            <a:endParaRPr lang="en-US" dirty="0">
              <a:latin typeface="Candara" panose="020E0502030303020204" pitchFamily="34" charset="0"/>
            </a:endParaRP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Monitoring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a:t>
            </a:r>
            <a:r>
              <a:rPr lang="en-US" sz="2000" dirty="0" smtClean="0">
                <a:solidFill>
                  <a:schemeClr val="bg1"/>
                </a:solidFill>
                <a:latin typeface="Candara" panose="020E0502030303020204" pitchFamily="34" charset="0"/>
              </a:rPr>
              <a:t>Monitoring is all about the ability of an organization to detect, report, respond, contain, and mitigate the attacks that occur, in its infrastructure</a:t>
            </a:r>
            <a:endParaRPr lang="en-US" sz="2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482889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Waterfall Model</a:t>
            </a:r>
            <a:endParaRPr lang="en-US" dirty="0"/>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smtClean="0"/>
              <a:t>Distinct goals for each phase of Development</a:t>
            </a:r>
          </a:p>
          <a:p>
            <a:r>
              <a:rPr lang="en-US" dirty="0" smtClean="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41</a:t>
            </a:fld>
            <a:endParaRPr lang="en-US"/>
          </a:p>
        </p:txBody>
      </p:sp>
    </p:spTree>
    <p:extLst>
      <p:ext uri="{BB962C8B-B14F-4D97-AF65-F5344CB8AC3E}">
        <p14:creationId xmlns:p14="http://schemas.microsoft.com/office/powerpoint/2010/main" val="27955635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a:t>
            </a:r>
            <a:r>
              <a:rPr lang="en-US" dirty="0" smtClean="0"/>
              <a:t>Use Case</a:t>
            </a:r>
            <a:endParaRPr lang="en-US" dirty="0"/>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42</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smtClean="0"/>
              <a:t>What is Agile Methodology?</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Each project is broken up into several iterations/sprints</a:t>
            </a:r>
            <a:endParaRPr lang="en-US" sz="2000" dirty="0">
              <a:latin typeface="Candara" panose="020E0502030303020204" pitchFamily="34" charset="0"/>
            </a:endParaRP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All iterations should be of the same time duration (between 2 to 8 weeks)</a:t>
            </a:r>
            <a:endParaRPr lang="en-US" sz="2000" dirty="0">
              <a:latin typeface="Candara" panose="020E0502030303020204" pitchFamily="34" charset="0"/>
            </a:endParaRP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At the end of each iteration, a working product should be delivered</a:t>
            </a:r>
            <a:endParaRPr lang="en-US" sz="2000" dirty="0">
              <a:latin typeface="Candara" panose="020E0502030303020204" pitchFamily="34" charset="0"/>
            </a:endParaRP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smtClean="0"/>
              <a:t>Waterfall vs Agile</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TotalTime>
  <Words>1748</Words>
  <Application>Microsoft Office PowerPoint</Application>
  <PresentationFormat>Widescreen</PresentationFormat>
  <Paragraphs>193</Paragraphs>
  <Slides>42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Why DevOps?</vt:lpstr>
      <vt:lpstr>DevOps</vt:lpstr>
      <vt:lpstr>DevOps Benifits</vt:lpstr>
      <vt:lpstr>What is DevOps?</vt:lpstr>
      <vt:lpstr>What is DevOps?</vt:lpstr>
      <vt:lpstr>What is DevOps?</vt:lpstr>
      <vt:lpstr>Core Fundamentals of DevOps</vt:lpstr>
      <vt:lpstr>Core Fundamentals of DevOps</vt:lpstr>
      <vt:lpstr>DevOps CALMS Framework</vt:lpstr>
      <vt:lpstr>DevOps: The Three Way</vt:lpstr>
      <vt:lpstr>The First Way: System Thinking</vt:lpstr>
      <vt:lpstr>The First Way: System Thinking</vt:lpstr>
      <vt:lpstr>The Second Way: The Feedback Principle</vt:lpstr>
      <vt:lpstr>The Second Way: The Feedback Principle</vt:lpstr>
      <vt:lpstr>The Third Way: Continuous Learning and Experimentation</vt:lpstr>
      <vt:lpstr>The Third Way: Continuous Learning and Experimentation</vt:lpstr>
      <vt:lpstr>DevOps Stages and Tools</vt:lpstr>
      <vt:lpstr>DevOps Stages</vt:lpstr>
      <vt:lpstr>DevOps Tools</vt:lpstr>
      <vt:lpstr>Source Code Management</vt:lpstr>
      <vt:lpstr>Source Code Management</vt:lpstr>
      <vt:lpstr>Continuous Integration</vt:lpstr>
      <vt:lpstr>Continuous Delivery</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50</cp:revision>
  <cp:lastPrinted>2021-10-18T07:27:50Z</cp:lastPrinted>
  <dcterms:created xsi:type="dcterms:W3CDTF">2021-10-12T10:09:12Z</dcterms:created>
  <dcterms:modified xsi:type="dcterms:W3CDTF">2022-03-15T04:03:21Z</dcterms:modified>
</cp:coreProperties>
</file>